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0" r:id="rId4"/>
    <p:sldId id="269" r:id="rId5"/>
    <p:sldId id="261" r:id="rId6"/>
    <p:sldId id="265" r:id="rId7"/>
    <p:sldId id="266" r:id="rId8"/>
    <p:sldId id="268" r:id="rId9"/>
    <p:sldId id="267" r:id="rId10"/>
    <p:sldId id="264" r:id="rId11"/>
  </p:sldIdLst>
  <p:sldSz cx="12192000" cy="6858000"/>
  <p:notesSz cx="6858000" cy="9144000"/>
  <p:embeddedFontLst>
    <p:embeddedFont>
      <p:font typeface="Noto Sans CJK KR Bold" panose="020B0800000000000000" pitchFamily="34" charset="-127"/>
      <p:bold r:id="rId14"/>
    </p:embeddedFont>
    <p:embeddedFont>
      <p:font typeface="Noto Sans KR ExtraBold" panose="020B0200000000000000" pitchFamily="50" charset="-127"/>
      <p:bold r:id="rId15"/>
    </p:embeddedFont>
    <p:embeddedFont>
      <p:font typeface="Pretendard Medium" panose="02000603000000020004" pitchFamily="50" charset="-127"/>
      <p:regular r:id="rId16"/>
    </p:embeddedFont>
    <p:embeddedFont>
      <p:font typeface="Pretendard Variable Medium" panose="02000003000000020004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9AAD"/>
    <a:srgbClr val="1B78BF"/>
    <a:srgbClr val="2E9DD9"/>
    <a:srgbClr val="2297D7"/>
    <a:srgbClr val="6E6E6E"/>
    <a:srgbClr val="91CCA4"/>
    <a:srgbClr val="E9E9E9"/>
    <a:srgbClr val="7F7B7B"/>
    <a:srgbClr val="004B3E"/>
    <a:srgbClr val="004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6924" autoAdjust="0"/>
  </p:normalViewPr>
  <p:slideViewPr>
    <p:cSldViewPr snapToGrid="0">
      <p:cViewPr varScale="1">
        <p:scale>
          <a:sx n="135" d="100"/>
          <a:sy n="135" d="100"/>
        </p:scale>
        <p:origin x="1146" y="12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4514101066461"/>
          <c:y val="2.578124841404722E-2"/>
          <c:w val="0.75430156316804287"/>
          <c:h val="0.9484375031719055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장르</c:v>
                </c:pt>
              </c:strCache>
            </c:strRef>
          </c:tx>
          <c:spPr>
            <a:solidFill>
              <a:srgbClr val="A6D5BA"/>
            </a:solidFill>
            <a:ln w="19050">
              <a:noFill/>
            </a:ln>
            <a:effectLst/>
          </c:spPr>
          <c:dPt>
            <c:idx val="0"/>
            <c:bubble3D val="0"/>
            <c:explosion val="9"/>
            <c:spPr>
              <a:solidFill>
                <a:schemeClr val="bg2">
                  <a:lumMod val="1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9-4116-8F57-1A6F248708B3}"/>
              </c:ext>
            </c:extLst>
          </c:dPt>
          <c:dPt>
            <c:idx val="1"/>
            <c:bubble3D val="0"/>
            <c:spPr>
              <a:solidFill>
                <a:schemeClr val="bg2">
                  <a:lumMod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DF9-4116-8F57-1A6F248708B3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9-4116-8F57-1A6F248708B3}"/>
              </c:ext>
            </c:extLst>
          </c:dPt>
          <c:dPt>
            <c:idx val="3"/>
            <c:bubble3D val="0"/>
            <c:spPr>
              <a:solidFill>
                <a:schemeClr val="bg2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DF9-4116-8F57-1A6F248708B3}"/>
              </c:ext>
            </c:extLst>
          </c:dPt>
          <c:dLbls>
            <c:dLbl>
              <c:idx val="0"/>
              <c:layout>
                <c:manualLayout>
                  <c:x val="-0.21825258366141731"/>
                  <c:y val="0.20093927159576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bg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49999999999999"/>
                      <c:h val="0.207890612211453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F9-4116-8F57-1A6F248708B3}"/>
                </c:ext>
              </c:extLst>
            </c:dLbl>
            <c:dLbl>
              <c:idx val="1"/>
              <c:layout>
                <c:manualLayout>
                  <c:x val="-0.14545903051181114"/>
                  <c:y val="-0.132642954438794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5"/>
                      <c:h val="0.2039398250529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DF9-4116-8F57-1A6F248708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53125"/>
                      <c:h val="0.20983592459178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DF9-4116-8F57-1A6F248708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bg1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9374999999998"/>
                      <c:h val="0.23037898435168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DF9-4116-8F57-1A6F24870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퍼즐</c:v>
                </c:pt>
                <c:pt idx="1">
                  <c:v>캐주얼</c:v>
                </c:pt>
                <c:pt idx="2">
                  <c:v>액션</c:v>
                </c:pt>
                <c:pt idx="3">
                  <c:v>기타(리듬, MMORPG, 롤플레잉, 시뮬레이션..)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9-4116-8F57-1A6F248708B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0.25393</cdr:x>
      <cdr:y>0.9432</cdr:y>
    </cdr:from>
    <cdr:to>
      <cdr:x>0.74607</cdr:x>
      <cdr:y>1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DAE743D3-DFC2-D668-E61A-B09E8DE054D1}"/>
            </a:ext>
          </a:extLst>
        </cdr:cNvPr>
        <cdr:cNvSpPr txBox="1"/>
      </cdr:nvSpPr>
      <cdr:spPr>
        <a:xfrm xmlns:a="http://schemas.openxmlformats.org/drawingml/2006/main">
          <a:off x="1532945" y="5110890"/>
          <a:ext cx="297109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rPr>
            <a:t>지금까지 플레이 한 모바일 게임 장르 비율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6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DE1D-3CF2-581E-B3B6-42539F30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CAE50-CED1-52BE-40E1-EE1543AA3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931A3-EDD0-50D9-A628-833A727A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8C2EE-C3ED-725C-520E-A0B17DD3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57CB-4B2F-FBA9-C595-FFFF291F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278691-A8CA-265A-6F11-B57F5BBE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708A5-9A3D-2E9F-D3B3-1C3D54648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2B1DD-EEEA-04F5-0ACB-EB558DDC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8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E3F4-593A-E124-1EF2-09E35110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68C462-EEFA-0B38-8612-66E55DD3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613E3-543B-E288-7020-EBE23E8ED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FC1EB-FAE6-A7F1-BAFD-0C485561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7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1E184-D68D-7F14-71AE-BECC7581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AD6594-68A7-E47C-20CE-855D826A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A973E-2352-C35F-E5E4-8C75E98A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3644B-22FD-F708-9514-3683C77A1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1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76A7-1DA3-D51A-F256-475A50B5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48AB-F6DC-810E-5EC0-F69828C08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5E6781-9780-8A32-6E68-4E17F035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1B7A-7B2F-4434-270C-E3C415DAA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33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5E10-C0B8-0C4B-6B08-E936FA21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07414-9EC5-1AC5-E86A-84156A248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2CE2A-CF79-9F3A-A293-B3DE0299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95123-A08F-2CF5-588B-58FD777F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5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ocash1234@naver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mailto:nocash1234@naver.com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_Z66IuUo2Oo?si=_P0qBoXCw0djlxor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e.onstove.com/ko/games/4234" TargetMode="External"/><Relationship Id="rId5" Type="http://schemas.openxmlformats.org/officeDocument/2006/relationships/image" Target="../media/image14.png"/><Relationship Id="rId4" Type="http://schemas.openxmlformats.org/officeDocument/2006/relationships/hyperlink" Target="https://store.steampowered.com/app/3193640/HOTEL_WAZUMA/?l=korean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hyperlink" Target="https://youtube.com/shorts/pku19MjYKBQ?si=DuENZfV2Eokhlry-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7DmyggIcsIs?si=WZ2jxyOn2I8lCwa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t39D2jKgXI?si=IyOdKh9rGKs89-t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youtu.be/9_sdC34pbEY?si=kBeC3fybajs_cBx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566136-F9E6-BA7E-6E7E-9B98B8068C19}"/>
              </a:ext>
            </a:extLst>
          </p:cNvPr>
          <p:cNvSpPr txBox="1"/>
          <p:nvPr/>
        </p:nvSpPr>
        <p:spPr>
          <a:xfrm>
            <a:off x="3350604" y="2774118"/>
            <a:ext cx="5490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PORTFOLIO</a:t>
            </a:r>
            <a:endParaRPr lang="ko-KR" altLang="en-US" sz="72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800" y="6611779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2025.05.14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C6763-3EA5-D143-1B6F-CF2758458145}"/>
              </a:ext>
            </a:extLst>
          </p:cNvPr>
          <p:cNvSpPr txBox="1"/>
          <p:nvPr/>
        </p:nvSpPr>
        <p:spPr>
          <a:xfrm>
            <a:off x="5719936" y="6519446"/>
            <a:ext cx="752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박준기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16389" y="6639176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0.4.7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4B4D3-0429-E1A0-293A-D4B7BEC362B6}"/>
              </a:ext>
            </a:extLst>
          </p:cNvPr>
          <p:cNvSpPr txBox="1"/>
          <p:nvPr/>
        </p:nvSpPr>
        <p:spPr>
          <a:xfrm>
            <a:off x="5337625" y="4005168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Game Designer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BE6F87-AF76-2D3E-06FB-0F93BB1CA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1" t="30075" r="33281" b="30075"/>
          <a:stretch/>
        </p:blipFill>
        <p:spPr bwMode="auto">
          <a:xfrm>
            <a:off x="4219419" y="1949305"/>
            <a:ext cx="3753162" cy="89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1FCF74A-641B-820A-FCEB-28C848C0AF07}"/>
              </a:ext>
            </a:extLst>
          </p:cNvPr>
          <p:cNvCxnSpPr>
            <a:cxnSpLocks/>
          </p:cNvCxnSpPr>
          <p:nvPr/>
        </p:nvCxnSpPr>
        <p:spPr>
          <a:xfrm>
            <a:off x="3350601" y="3846314"/>
            <a:ext cx="5490799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AC4F6-A305-57DE-B11B-E44D8029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65ED1-DBE7-761F-6DDF-92924213B916}"/>
              </a:ext>
            </a:extLst>
          </p:cNvPr>
          <p:cNvSpPr txBox="1"/>
          <p:nvPr/>
        </p:nvSpPr>
        <p:spPr>
          <a:xfrm>
            <a:off x="3311204" y="1857612"/>
            <a:ext cx="55696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CONTACT </a:t>
            </a:r>
            <a:br>
              <a:rPr lang="en-US" altLang="ko-KR" sz="6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</a:br>
            <a:r>
              <a:rPr lang="en-US" altLang="ko-KR" sz="60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INFORMATION</a:t>
            </a:r>
            <a:endParaRPr lang="ko-KR" altLang="en-US" sz="6000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8409E4-A85A-2DB6-44E6-D7BEE9C78307}"/>
              </a:ext>
            </a:extLst>
          </p:cNvPr>
          <p:cNvGrpSpPr/>
          <p:nvPr/>
        </p:nvGrpSpPr>
        <p:grpSpPr>
          <a:xfrm>
            <a:off x="4738497" y="4250204"/>
            <a:ext cx="2712284" cy="678564"/>
            <a:chOff x="4402908" y="4315004"/>
            <a:chExt cx="2712284" cy="6785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12A39A-3AC1-0345-2D5A-883620FA4D12}"/>
                </a:ext>
              </a:extLst>
            </p:cNvPr>
            <p:cNvSpPr txBox="1"/>
            <p:nvPr/>
          </p:nvSpPr>
          <p:spPr>
            <a:xfrm>
              <a:off x="5076812" y="4315004"/>
              <a:ext cx="20383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nocash1234@naver.com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B65431-4BC2-2140-1FCE-DF53C15D8F08}"/>
                </a:ext>
              </a:extLst>
            </p:cNvPr>
            <p:cNvSpPr txBox="1"/>
            <p:nvPr/>
          </p:nvSpPr>
          <p:spPr>
            <a:xfrm>
              <a:off x="5074086" y="4716569"/>
              <a:ext cx="13051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010-2950-3134</a:t>
              </a:r>
              <a:endParaRPr lang="ko-KR" altLang="en-US" sz="1200" dirty="0">
                <a:solidFill>
                  <a:schemeClr val="bg2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E169A3-A9FD-83FF-A01F-6154A2F20EFA}"/>
                </a:ext>
              </a:extLst>
            </p:cNvPr>
            <p:cNvSpPr txBox="1"/>
            <p:nvPr/>
          </p:nvSpPr>
          <p:spPr>
            <a:xfrm>
              <a:off x="4402908" y="4315004"/>
              <a:ext cx="6719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E-mail</a:t>
              </a:r>
              <a:endPara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00B55F-EFDF-6EFC-F613-B651460BE31E}"/>
                </a:ext>
              </a:extLst>
            </p:cNvPr>
            <p:cNvSpPr txBox="1"/>
            <p:nvPr/>
          </p:nvSpPr>
          <p:spPr>
            <a:xfrm>
              <a:off x="4403710" y="4716569"/>
              <a:ext cx="6703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Phone</a:t>
              </a:r>
              <a:endParaRPr lang="ko-KR" altLang="en-US" sz="1200" dirty="0"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034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32449-E799-94AA-BB72-169F6609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7332D-AFFE-2BC4-AD50-971C67AC2412}"/>
              </a:ext>
            </a:extLst>
          </p:cNvPr>
          <p:cNvSpPr txBox="1"/>
          <p:nvPr/>
        </p:nvSpPr>
        <p:spPr>
          <a:xfrm>
            <a:off x="271358" y="464240"/>
            <a:ext cx="75212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3A43FF-EC0F-BB6A-B9B2-5C7438F228A9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B15A7B-E672-FB96-3762-0763DE5C9F15}"/>
              </a:ext>
            </a:extLst>
          </p:cNvPr>
          <p:cNvCxnSpPr>
            <a:cxnSpLocks/>
            <a:stCxn id="28" idx="6"/>
            <a:endCxn id="30" idx="2"/>
          </p:cNvCxnSpPr>
          <p:nvPr/>
        </p:nvCxnSpPr>
        <p:spPr>
          <a:xfrm>
            <a:off x="3565124" y="3536993"/>
            <a:ext cx="535178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EE7A922-C790-B52A-A0CE-9E84A20F68AF}"/>
              </a:ext>
            </a:extLst>
          </p:cNvPr>
          <p:cNvGrpSpPr/>
          <p:nvPr/>
        </p:nvGrpSpPr>
        <p:grpSpPr>
          <a:xfrm>
            <a:off x="1844542" y="2676703"/>
            <a:ext cx="1720582" cy="1720580"/>
            <a:chOff x="3626557" y="2433637"/>
            <a:chExt cx="1990725" cy="1990725"/>
          </a:xfrm>
          <a:solidFill>
            <a:schemeClr val="tx1"/>
          </a:solidFill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A8DF3D-5787-A35E-DDBC-B9C4237201D2}"/>
                </a:ext>
              </a:extLst>
            </p:cNvPr>
            <p:cNvSpPr/>
            <p:nvPr/>
          </p:nvSpPr>
          <p:spPr>
            <a:xfrm>
              <a:off x="3626557" y="2433637"/>
              <a:ext cx="1990725" cy="199072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F12D8D-66D9-7902-020B-29459E5E5C77}"/>
                </a:ext>
              </a:extLst>
            </p:cNvPr>
            <p:cNvSpPr txBox="1"/>
            <p:nvPr/>
          </p:nvSpPr>
          <p:spPr>
            <a:xfrm>
              <a:off x="4305509" y="2808253"/>
              <a:ext cx="632820" cy="5341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57E53C-2BF3-E9F4-79DE-769787ED5918}"/>
                </a:ext>
              </a:extLst>
            </p:cNvPr>
            <p:cNvSpPr txBox="1"/>
            <p:nvPr/>
          </p:nvSpPr>
          <p:spPr>
            <a:xfrm>
              <a:off x="3858531" y="3367353"/>
              <a:ext cx="1526777" cy="5341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이력사항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3BDB966-9C45-1093-F61C-67321202B2D4}"/>
              </a:ext>
            </a:extLst>
          </p:cNvPr>
          <p:cNvGrpSpPr/>
          <p:nvPr/>
        </p:nvGrpSpPr>
        <p:grpSpPr>
          <a:xfrm>
            <a:off x="5380724" y="2676703"/>
            <a:ext cx="1720582" cy="1720580"/>
            <a:chOff x="6565193" y="2433637"/>
            <a:chExt cx="1990725" cy="1990725"/>
          </a:xfrm>
          <a:solidFill>
            <a:schemeClr val="tx1"/>
          </a:solidFill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1F3583D-6EA0-38BB-7B35-9A88F0468EC3}"/>
                </a:ext>
              </a:extLst>
            </p:cNvPr>
            <p:cNvSpPr/>
            <p:nvPr/>
          </p:nvSpPr>
          <p:spPr>
            <a:xfrm>
              <a:off x="6565193" y="2433637"/>
              <a:ext cx="1990725" cy="199072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B0057B-9843-7667-23A7-BCB53DC049E7}"/>
                </a:ext>
              </a:extLst>
            </p:cNvPr>
            <p:cNvSpPr txBox="1"/>
            <p:nvPr/>
          </p:nvSpPr>
          <p:spPr>
            <a:xfrm>
              <a:off x="7244145" y="2808253"/>
              <a:ext cx="632820" cy="5341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4DBCEC-705B-C6A9-6E83-181D252E90C3}"/>
                </a:ext>
              </a:extLst>
            </p:cNvPr>
            <p:cNvSpPr txBox="1"/>
            <p:nvPr/>
          </p:nvSpPr>
          <p:spPr>
            <a:xfrm>
              <a:off x="6756363" y="3367353"/>
              <a:ext cx="1608384" cy="5341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게임 개발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4146EAB-6A8B-5A58-80E7-5BB39EE15FA4}"/>
              </a:ext>
            </a:extLst>
          </p:cNvPr>
          <p:cNvGrpSpPr/>
          <p:nvPr/>
        </p:nvGrpSpPr>
        <p:grpSpPr>
          <a:xfrm>
            <a:off x="8916906" y="2676703"/>
            <a:ext cx="1720582" cy="1720580"/>
            <a:chOff x="9513354" y="2433637"/>
            <a:chExt cx="1990725" cy="1990725"/>
          </a:xfrm>
          <a:solidFill>
            <a:schemeClr val="tx1"/>
          </a:solidFill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BD67A32-D809-21C5-B855-B5BC6822D47E}"/>
                </a:ext>
              </a:extLst>
            </p:cNvPr>
            <p:cNvSpPr/>
            <p:nvPr/>
          </p:nvSpPr>
          <p:spPr>
            <a:xfrm>
              <a:off x="9513354" y="2433637"/>
              <a:ext cx="1990725" cy="199072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7184D7-D557-1521-1496-037AD75A0154}"/>
                </a:ext>
              </a:extLst>
            </p:cNvPr>
            <p:cNvSpPr txBox="1"/>
            <p:nvPr/>
          </p:nvSpPr>
          <p:spPr>
            <a:xfrm>
              <a:off x="10192306" y="2808253"/>
              <a:ext cx="632820" cy="5341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6EFB36-6A65-3350-2616-703C77D796BE}"/>
                </a:ext>
              </a:extLst>
            </p:cNvPr>
            <p:cNvSpPr txBox="1"/>
            <p:nvPr/>
          </p:nvSpPr>
          <p:spPr>
            <a:xfrm>
              <a:off x="9704524" y="3367353"/>
              <a:ext cx="1608384" cy="5341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기타 게임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2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10F5-3C7E-0960-1649-C836C12C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사람, 의류, 인간의 얼굴, 넥타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6A4935-79C0-F1ED-6919-DC926D892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8" y="1633034"/>
            <a:ext cx="2478309" cy="3320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49EE-7ED1-0F39-8BE9-96FF736BA31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6A19A4A-21EF-B5A6-286D-388573C12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635054"/>
              </p:ext>
            </p:extLst>
          </p:nvPr>
        </p:nvGraphicFramePr>
        <p:xfrm>
          <a:off x="634999" y="4953654"/>
          <a:ext cx="32838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87">
                  <a:extLst>
                    <a:ext uri="{9D8B030D-6E8A-4147-A177-3AD203B41FA5}">
                      <a16:colId xmlns:a16="http://schemas.microsoft.com/office/drawing/2014/main" val="1864516725"/>
                    </a:ext>
                  </a:extLst>
                </a:gridCol>
                <a:gridCol w="2671371">
                  <a:extLst>
                    <a:ext uri="{9D8B030D-6E8A-4147-A177-3AD203B41FA5}">
                      <a16:colId xmlns:a16="http://schemas.microsoft.com/office/drawing/2014/main" val="350291345"/>
                    </a:ext>
                  </a:extLst>
                </a:gridCol>
              </a:tblGrid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박준기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681827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Tell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010 2940 3134</a:t>
                      </a:r>
                      <a:endParaRPr lang="ko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23422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Addr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(41232)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대구광역시 동구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449628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Email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nocash1234@naver.com</a:t>
                      </a:r>
                      <a:endParaRPr lang="ko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4415978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4B63CF89-D70B-89C3-2402-3872033C6518}"/>
              </a:ext>
            </a:extLst>
          </p:cNvPr>
          <p:cNvSpPr txBox="1"/>
          <p:nvPr/>
        </p:nvSpPr>
        <p:spPr>
          <a:xfrm>
            <a:off x="4186158" y="3829058"/>
            <a:ext cx="1160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보유 스킬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E4D2B-B633-F878-A4D6-30C6CD783260}"/>
              </a:ext>
            </a:extLst>
          </p:cNvPr>
          <p:cNvSpPr txBox="1"/>
          <p:nvPr/>
        </p:nvSpPr>
        <p:spPr>
          <a:xfrm>
            <a:off x="7571615" y="38279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수상내역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CF5F004-41A5-F320-0A7C-B2A1B3437F84}"/>
              </a:ext>
            </a:extLst>
          </p:cNvPr>
          <p:cNvGrpSpPr/>
          <p:nvPr/>
        </p:nvGrpSpPr>
        <p:grpSpPr>
          <a:xfrm>
            <a:off x="7568432" y="4262222"/>
            <a:ext cx="4644221" cy="1781018"/>
            <a:chOff x="7834825" y="5341384"/>
            <a:chExt cx="4644221" cy="178101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6F8BDA-6C3F-E437-7CBA-37C6A66DCDDE}"/>
                </a:ext>
              </a:extLst>
            </p:cNvPr>
            <p:cNvSpPr txBox="1"/>
            <p:nvPr/>
          </p:nvSpPr>
          <p:spPr>
            <a:xfrm>
              <a:off x="7834826" y="5341384"/>
              <a:ext cx="38471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2022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2023.01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5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0DD05D8-260D-5067-C3B0-F9DB48404CBC}"/>
                </a:ext>
              </a:extLst>
            </p:cNvPr>
            <p:cNvSpPr txBox="1"/>
            <p:nvPr/>
          </p:nvSpPr>
          <p:spPr>
            <a:xfrm>
              <a:off x="7834826" y="5646804"/>
              <a:ext cx="38471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2023.07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4A3DB0-8B81-0F1B-ACCA-15CFB8AC871F}"/>
                </a:ext>
              </a:extLst>
            </p:cNvPr>
            <p:cNvSpPr txBox="1"/>
            <p:nvPr/>
          </p:nvSpPr>
          <p:spPr>
            <a:xfrm>
              <a:off x="7834826" y="5952224"/>
              <a:ext cx="33698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캡스톤디자인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경진대회 장려상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11CA4B7-B2D6-54FF-FEC5-B913F66066F7}"/>
                </a:ext>
              </a:extLst>
            </p:cNvPr>
            <p:cNvSpPr txBox="1"/>
            <p:nvPr/>
          </p:nvSpPr>
          <p:spPr>
            <a:xfrm>
              <a:off x="7834826" y="6563064"/>
              <a:ext cx="36920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38E733A-B52A-04EF-D83B-2415D2F1CB9A}"/>
                </a:ext>
              </a:extLst>
            </p:cNvPr>
            <p:cNvSpPr txBox="1"/>
            <p:nvPr/>
          </p:nvSpPr>
          <p:spPr>
            <a:xfrm>
              <a:off x="7834826" y="6257644"/>
              <a:ext cx="46442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제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회 실감미디어 혁신공유대학 실감미디어 경진대회 장려상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AF975B-1CE0-D6DC-FF58-71167309D108}"/>
                </a:ext>
              </a:extLst>
            </p:cNvPr>
            <p:cNvSpPr txBox="1"/>
            <p:nvPr/>
          </p:nvSpPr>
          <p:spPr>
            <a:xfrm>
              <a:off x="7834825" y="6868486"/>
              <a:ext cx="35567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 </a:t>
              </a:r>
              <a:r>
                <a:rPr lang="ko-KR" altLang="en-US" sz="1050" dirty="0" err="1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인디크래프트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챌린저부문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top 20 </a:t>
              </a:r>
              <a:r>
                <a:rPr lang="ko-KR" altLang="en-US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입상  </a:t>
              </a:r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2024.06</a:t>
              </a:r>
            </a:p>
          </p:txBody>
        </p:sp>
      </p:grpSp>
      <p:pic>
        <p:nvPicPr>
          <p:cNvPr id="83" name="그림 82" descr="스크린샷, 일렉트릭 블루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902F84-69DB-F075-C57B-77E5C160A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16" y="4376807"/>
            <a:ext cx="360000" cy="360000"/>
          </a:xfrm>
          <a:prstGeom prst="rect">
            <a:avLst/>
          </a:prstGeom>
        </p:spPr>
      </p:pic>
      <p:pic>
        <p:nvPicPr>
          <p:cNvPr id="91" name="그림 90" descr="디자인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839EF5-BF64-97D0-8A25-1C9BFD84C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16" y="5249126"/>
            <a:ext cx="360000" cy="360000"/>
          </a:xfrm>
          <a:prstGeom prst="rect">
            <a:avLst/>
          </a:prstGeom>
        </p:spPr>
      </p:pic>
      <p:pic>
        <p:nvPicPr>
          <p:cNvPr id="93" name="그림 92" descr="그래픽, 로고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1ED6A5-D854-4DAF-E963-47188523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93" y="4376807"/>
            <a:ext cx="360000" cy="360000"/>
          </a:xfrm>
          <a:prstGeom prst="rect">
            <a:avLst/>
          </a:prstGeom>
        </p:spPr>
      </p:pic>
      <p:pic>
        <p:nvPicPr>
          <p:cNvPr id="95" name="그림 94" descr="상징, 스크린샷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1A6ABF-8937-212E-6E5C-31D05B7E2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71" y="4362340"/>
            <a:ext cx="360000" cy="360000"/>
          </a:xfrm>
          <a:prstGeom prst="rect">
            <a:avLst/>
          </a:prstGeom>
        </p:spPr>
      </p:pic>
      <p:pic>
        <p:nvPicPr>
          <p:cNvPr id="97" name="그림 96" descr="그래픽, 폰트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41F28F-AC9E-EA92-DAB3-9E76A04C06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36" y="5253345"/>
            <a:ext cx="360000" cy="351563"/>
          </a:xfrm>
          <a:prstGeom prst="rect">
            <a:avLst/>
          </a:prstGeom>
        </p:spPr>
      </p:pic>
      <p:pic>
        <p:nvPicPr>
          <p:cNvPr id="99" name="그림 98" descr="그래픽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B3A6C3-2C54-1B2D-3988-B1214D088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94" y="5253694"/>
            <a:ext cx="360000" cy="350865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09195B9-AB4D-5E2D-5871-AA12E4801323}"/>
              </a:ext>
            </a:extLst>
          </p:cNvPr>
          <p:cNvGrpSpPr/>
          <p:nvPr/>
        </p:nvGrpSpPr>
        <p:grpSpPr>
          <a:xfrm>
            <a:off x="4186158" y="4788423"/>
            <a:ext cx="2883017" cy="276999"/>
            <a:chOff x="4454876" y="4738210"/>
            <a:chExt cx="2883017" cy="27699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C3EA89-59D9-D531-978C-7A62ED1B54D8}"/>
                </a:ext>
              </a:extLst>
            </p:cNvPr>
            <p:cNvSpPr txBox="1"/>
            <p:nvPr/>
          </p:nvSpPr>
          <p:spPr>
            <a:xfrm>
              <a:off x="4454876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ED7E29-A321-BC57-B8A4-E7B34F70FF76}"/>
                </a:ext>
              </a:extLst>
            </p:cNvPr>
            <p:cNvSpPr txBox="1"/>
            <p:nvPr/>
          </p:nvSpPr>
          <p:spPr>
            <a:xfrm>
              <a:off x="5541851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BA569B7-A35D-496E-571A-0686549FB822}"/>
                </a:ext>
              </a:extLst>
            </p:cNvPr>
            <p:cNvSpPr txBox="1"/>
            <p:nvPr/>
          </p:nvSpPr>
          <p:spPr>
            <a:xfrm>
              <a:off x="6639774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69EC1B0D-EAD8-A3E7-C94D-3E3490D14A63}"/>
              </a:ext>
            </a:extLst>
          </p:cNvPr>
          <p:cNvSpPr txBox="1"/>
          <p:nvPr/>
        </p:nvSpPr>
        <p:spPr>
          <a:xfrm>
            <a:off x="6371056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중급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D4B5E3-0381-35C8-3224-439AE8C8694F}"/>
              </a:ext>
            </a:extLst>
          </p:cNvPr>
          <p:cNvSpPr txBox="1"/>
          <p:nvPr/>
        </p:nvSpPr>
        <p:spPr>
          <a:xfrm>
            <a:off x="5273133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초급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FC3D900-C131-8D50-8A20-690BDA36ECDB}"/>
              </a:ext>
            </a:extLst>
          </p:cNvPr>
          <p:cNvSpPr txBox="1"/>
          <p:nvPr/>
        </p:nvSpPr>
        <p:spPr>
          <a:xfrm>
            <a:off x="4186158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초급</a:t>
            </a:r>
            <a:endParaRPr lang="en-US" altLang="ko-KR" sz="1200" dirty="0">
              <a:solidFill>
                <a:schemeClr val="bg2">
                  <a:lumMod val="5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8CE351-1231-E7C3-57F4-394828DAD98D}"/>
              </a:ext>
            </a:extLst>
          </p:cNvPr>
          <p:cNvSpPr txBox="1"/>
          <p:nvPr/>
        </p:nvSpPr>
        <p:spPr>
          <a:xfrm>
            <a:off x="7571615" y="176213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4118E5F0-0635-01CF-6EEE-D98F4AA05569}"/>
              </a:ext>
            </a:extLst>
          </p:cNvPr>
          <p:cNvGrpSpPr/>
          <p:nvPr/>
        </p:nvGrpSpPr>
        <p:grpSpPr>
          <a:xfrm>
            <a:off x="7568433" y="2152816"/>
            <a:ext cx="2836133" cy="307777"/>
            <a:chOff x="7666150" y="2198600"/>
            <a:chExt cx="2836133" cy="30777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F649355-48F9-645E-7340-DFEDB92C654D}"/>
                </a:ext>
              </a:extLst>
            </p:cNvPr>
            <p:cNvSpPr txBox="1"/>
            <p:nvPr/>
          </p:nvSpPr>
          <p:spPr>
            <a:xfrm>
              <a:off x="7666150" y="2198600"/>
              <a:ext cx="1706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HOTEL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WAZUMA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2C919B8B-E868-4184-098B-C4CEBCD10873}"/>
                </a:ext>
              </a:extLst>
            </p:cNvPr>
            <p:cNvSpPr txBox="1"/>
            <p:nvPr/>
          </p:nvSpPr>
          <p:spPr>
            <a:xfrm>
              <a:off x="9134660" y="2244767"/>
              <a:ext cx="1367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2024.02~2024.12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2B0D89A4-300B-BB60-068D-197D69AD1366}"/>
              </a:ext>
            </a:extLst>
          </p:cNvPr>
          <p:cNvGrpSpPr/>
          <p:nvPr/>
        </p:nvGrpSpPr>
        <p:grpSpPr>
          <a:xfrm>
            <a:off x="7568433" y="2443544"/>
            <a:ext cx="1909261" cy="307777"/>
            <a:chOff x="7666150" y="2489328"/>
            <a:chExt cx="1909261" cy="30777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4093736-8339-6C85-2F56-C5D1BF1F0B7D}"/>
                </a:ext>
              </a:extLst>
            </p:cNvPr>
            <p:cNvSpPr txBox="1"/>
            <p:nvPr/>
          </p:nvSpPr>
          <p:spPr>
            <a:xfrm>
              <a:off x="7666150" y="2489328"/>
              <a:ext cx="6981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POLA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72D3A4C4-A6BF-8680-8F3A-5921A22A3B31}"/>
                </a:ext>
              </a:extLst>
            </p:cNvPr>
            <p:cNvSpPr txBox="1"/>
            <p:nvPr/>
          </p:nvSpPr>
          <p:spPr>
            <a:xfrm>
              <a:off x="8207788" y="2535495"/>
              <a:ext cx="1367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2023.10~2024.12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740E612C-4482-D167-8ABC-22853FBE8727}"/>
              </a:ext>
            </a:extLst>
          </p:cNvPr>
          <p:cNvGrpSpPr/>
          <p:nvPr/>
        </p:nvGrpSpPr>
        <p:grpSpPr>
          <a:xfrm>
            <a:off x="7568433" y="2743323"/>
            <a:ext cx="2221014" cy="307777"/>
            <a:chOff x="7666150" y="2789107"/>
            <a:chExt cx="2221014" cy="3077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7B19F7A-C4AC-BDA0-CAC1-957A5E34B4EC}"/>
                </a:ext>
              </a:extLst>
            </p:cNvPr>
            <p:cNvSpPr txBox="1"/>
            <p:nvPr/>
          </p:nvSpPr>
          <p:spPr>
            <a:xfrm>
              <a:off x="7666150" y="2789107"/>
              <a:ext cx="10832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캐슬 디펜스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A2C2379-59B7-93BC-CD8C-6D5DE859E20E}"/>
                </a:ext>
              </a:extLst>
            </p:cNvPr>
            <p:cNvSpPr txBox="1"/>
            <p:nvPr/>
          </p:nvSpPr>
          <p:spPr>
            <a:xfrm>
              <a:off x="8519541" y="2835274"/>
              <a:ext cx="1367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2022.10~2022.12</a:t>
              </a: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8C1CE9CC-79B6-FCB2-0F16-2E5EFBE553F1}"/>
              </a:ext>
            </a:extLst>
          </p:cNvPr>
          <p:cNvGrpSpPr/>
          <p:nvPr/>
        </p:nvGrpSpPr>
        <p:grpSpPr>
          <a:xfrm>
            <a:off x="7568433" y="3049136"/>
            <a:ext cx="2401856" cy="307777"/>
            <a:chOff x="7666150" y="3094920"/>
            <a:chExt cx="2401856" cy="307777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7A4E3D-B7F5-C8E1-CFEB-7C9EAF1BEEA2}"/>
                </a:ext>
              </a:extLst>
            </p:cNvPr>
            <p:cNvSpPr txBox="1"/>
            <p:nvPr/>
          </p:nvSpPr>
          <p:spPr>
            <a:xfrm>
              <a:off x="7666150" y="3094920"/>
              <a:ext cx="1160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컬러 </a:t>
              </a:r>
              <a:r>
                <a:rPr lang="ko-KR" altLang="en-US" sz="1400" dirty="0" err="1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디텍티브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D018552-59EF-CA03-02C7-D1B06DC22E8A}"/>
                </a:ext>
              </a:extLst>
            </p:cNvPr>
            <p:cNvSpPr txBox="1"/>
            <p:nvPr/>
          </p:nvSpPr>
          <p:spPr>
            <a:xfrm>
              <a:off x="8700383" y="3141087"/>
              <a:ext cx="13676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2022.04~2022.06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21ED2FA-1965-6A75-193C-1D454C320EBB}"/>
              </a:ext>
            </a:extLst>
          </p:cNvPr>
          <p:cNvSpPr txBox="1"/>
          <p:nvPr/>
        </p:nvSpPr>
        <p:spPr>
          <a:xfrm>
            <a:off x="4186158" y="180029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학력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11DE5104-F1E3-0152-162B-AE07482C1F31}"/>
              </a:ext>
            </a:extLst>
          </p:cNvPr>
          <p:cNvGrpSpPr/>
          <p:nvPr/>
        </p:nvGrpSpPr>
        <p:grpSpPr>
          <a:xfrm>
            <a:off x="4177501" y="2141383"/>
            <a:ext cx="2666114" cy="1184752"/>
            <a:chOff x="4275218" y="2187167"/>
            <a:chExt cx="2666114" cy="1184752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827A9B6F-DC6A-744C-8956-ECBEA987E48D}"/>
                </a:ext>
              </a:extLst>
            </p:cNvPr>
            <p:cNvGrpSpPr/>
            <p:nvPr/>
          </p:nvGrpSpPr>
          <p:grpSpPr>
            <a:xfrm>
              <a:off x="4275218" y="2187167"/>
              <a:ext cx="2666114" cy="905534"/>
              <a:chOff x="4275218" y="2187167"/>
              <a:chExt cx="2666114" cy="905534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5EE3038-D891-6023-5D3A-3D8418BBC05D}"/>
                  </a:ext>
                </a:extLst>
              </p:cNvPr>
              <p:cNvSpPr txBox="1"/>
              <p:nvPr/>
            </p:nvSpPr>
            <p:spPr>
              <a:xfrm>
                <a:off x="4275218" y="2489327"/>
                <a:ext cx="26661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5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게임모바일공학</a:t>
                </a:r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/ </a:t>
                </a:r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전자정보융합전공</a:t>
                </a:r>
                <a:endPara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C3DDE29F-E66E-18E9-B198-AEEFFA52C9C5}"/>
                  </a:ext>
                </a:extLst>
              </p:cNvPr>
              <p:cNvGrpSpPr/>
              <p:nvPr/>
            </p:nvGrpSpPr>
            <p:grpSpPr>
              <a:xfrm>
                <a:off x="4283875" y="2187167"/>
                <a:ext cx="2162075" cy="307777"/>
                <a:chOff x="4283875" y="2187167"/>
                <a:chExt cx="2162075" cy="307777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FC34B2A-A480-FD6B-E52A-C6CE2DEDBF58}"/>
                    </a:ext>
                  </a:extLst>
                </p:cNvPr>
                <p:cNvSpPr txBox="1"/>
                <p:nvPr/>
              </p:nvSpPr>
              <p:spPr>
                <a:xfrm>
                  <a:off x="4283875" y="2187167"/>
                  <a:ext cx="9621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2">
                          <a:lumMod val="5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계명대학교</a:t>
                  </a:r>
                  <a:endParaRPr lang="en-US" altLang="ko-KR" sz="1400" dirty="0">
                    <a:solidFill>
                      <a:schemeClr val="bg2">
                        <a:lumMod val="5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94BCBFD-56F4-40EC-0331-3E7B4CDE0A8A}"/>
                    </a:ext>
                  </a:extLst>
                </p:cNvPr>
                <p:cNvSpPr txBox="1"/>
                <p:nvPr/>
              </p:nvSpPr>
              <p:spPr>
                <a:xfrm>
                  <a:off x="5094298" y="2233334"/>
                  <a:ext cx="135165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5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2019.03~2025.02</a:t>
                  </a:r>
                </a:p>
              </p:txBody>
            </p:sp>
          </p:grp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8581BAF-BE8D-811A-53C7-F2EF206C64FB}"/>
                  </a:ext>
                </a:extLst>
              </p:cNvPr>
              <p:cNvSpPr txBox="1"/>
              <p:nvPr/>
            </p:nvSpPr>
            <p:spPr>
              <a:xfrm>
                <a:off x="4283875" y="2784924"/>
                <a:ext cx="11608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복수학위 수여</a:t>
                </a:r>
                <a:endPara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2018E8D-BB86-4021-7515-E72632BB5B64}"/>
                </a:ext>
              </a:extLst>
            </p:cNvPr>
            <p:cNvSpPr txBox="1"/>
            <p:nvPr/>
          </p:nvSpPr>
          <p:spPr>
            <a:xfrm>
              <a:off x="4283875" y="3094920"/>
              <a:ext cx="12410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학점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3.99 / 4.5</a:t>
              </a: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9E7E326-9FBF-2640-40A4-28BB8F1F8415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47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D495-5A84-8710-CA35-F0E87CDF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CF536-1BE3-060E-C8BD-8515B426A57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D06CB-BADA-002A-F4DC-E741F67CD33B}"/>
              </a:ext>
            </a:extLst>
          </p:cNvPr>
          <p:cNvSpPr txBox="1"/>
          <p:nvPr/>
        </p:nvSpPr>
        <p:spPr>
          <a:xfrm>
            <a:off x="371122" y="116983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플레이 한 게임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E32F383-4957-01FE-094C-C4C8FBFD0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175501"/>
              </p:ext>
            </p:extLst>
          </p:nvPr>
        </p:nvGraphicFramePr>
        <p:xfrm>
          <a:off x="5783890" y="959604"/>
          <a:ext cx="603698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6233BBBE-2AB4-9132-CA3C-FB6F758E73A8}"/>
              </a:ext>
            </a:extLst>
          </p:cNvPr>
          <p:cNvGrpSpPr/>
          <p:nvPr/>
        </p:nvGrpSpPr>
        <p:grpSpPr>
          <a:xfrm>
            <a:off x="672605" y="3095741"/>
            <a:ext cx="2072671" cy="666517"/>
            <a:chOff x="672605" y="3061381"/>
            <a:chExt cx="2072671" cy="666517"/>
          </a:xfrm>
        </p:grpSpPr>
        <p:pic>
          <p:nvPicPr>
            <p:cNvPr id="14" name="그림 13" descr="만화 영화, 애니메이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CA0C7B0-04A9-CD65-2553-6175550A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605" y="3061381"/>
              <a:ext cx="666517" cy="666517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04E6C6E-F73D-96CF-2E5E-5EAA38254A4B}"/>
                </a:ext>
              </a:extLst>
            </p:cNvPr>
            <p:cNvSpPr txBox="1"/>
            <p:nvPr/>
          </p:nvSpPr>
          <p:spPr>
            <a:xfrm>
              <a:off x="1339122" y="3392533"/>
              <a:ext cx="12153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진행레벨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870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9837E31-E7E4-8021-CA25-EBEFDDF86BA8}"/>
                </a:ext>
              </a:extLst>
            </p:cNvPr>
            <p:cNvSpPr txBox="1"/>
            <p:nvPr/>
          </p:nvSpPr>
          <p:spPr>
            <a:xfrm>
              <a:off x="1339122" y="3088968"/>
              <a:ext cx="1406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쿠키런</a:t>
              </a:r>
              <a:r>
                <a:rPr lang="en-US" altLang="ko-KR" sz="1400" dirty="0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400" dirty="0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마녀의 성</a:t>
              </a:r>
              <a:endParaRPr lang="en-US" altLang="ko-KR" sz="1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8B8DB2-C05E-0F79-0924-20292AAC5BEF}"/>
              </a:ext>
            </a:extLst>
          </p:cNvPr>
          <p:cNvGrpSpPr/>
          <p:nvPr/>
        </p:nvGrpSpPr>
        <p:grpSpPr>
          <a:xfrm>
            <a:off x="3711219" y="3095741"/>
            <a:ext cx="2072671" cy="666517"/>
            <a:chOff x="3711219" y="1852762"/>
            <a:chExt cx="2072671" cy="666517"/>
          </a:xfrm>
        </p:grpSpPr>
        <p:pic>
          <p:nvPicPr>
            <p:cNvPr id="32" name="그림 31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7052D1-7D65-5185-B67F-C6D6F173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219" y="1852762"/>
              <a:ext cx="666517" cy="666517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D7CEF0A-4883-36C4-4E7B-9991E5A02FF5}"/>
                </a:ext>
              </a:extLst>
            </p:cNvPr>
            <p:cNvSpPr txBox="1"/>
            <p:nvPr/>
          </p:nvSpPr>
          <p:spPr>
            <a:xfrm>
              <a:off x="4377736" y="2183914"/>
              <a:ext cx="1309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진행레벨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1540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B23845BD-187F-4B9A-55D5-9B9FCB9A6D1E}"/>
                </a:ext>
              </a:extLst>
            </p:cNvPr>
            <p:cNvSpPr txBox="1"/>
            <p:nvPr/>
          </p:nvSpPr>
          <p:spPr>
            <a:xfrm>
              <a:off x="4377736" y="1880349"/>
              <a:ext cx="14061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쿠키런</a:t>
              </a:r>
              <a:r>
                <a:rPr lang="en-US" altLang="ko-KR" sz="1400" dirty="0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</a:t>
              </a:r>
              <a:r>
                <a:rPr lang="ko-KR" altLang="en-US" sz="1400" dirty="0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퍼즐 월드</a:t>
              </a:r>
              <a:endParaRPr lang="en-US" altLang="ko-KR" sz="1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DEC1A4A-518F-BDB5-B1CA-F0323F45F5E5}"/>
              </a:ext>
            </a:extLst>
          </p:cNvPr>
          <p:cNvGrpSpPr/>
          <p:nvPr/>
        </p:nvGrpSpPr>
        <p:grpSpPr>
          <a:xfrm>
            <a:off x="3711219" y="1852762"/>
            <a:ext cx="2250605" cy="666517"/>
            <a:chOff x="3711219" y="3061381"/>
            <a:chExt cx="2250605" cy="666517"/>
          </a:xfrm>
        </p:grpSpPr>
        <p:pic>
          <p:nvPicPr>
            <p:cNvPr id="1026" name="Picture 2" descr="app-icon">
              <a:extLst>
                <a:ext uri="{FF2B5EF4-FFF2-40B4-BE49-F238E27FC236}">
                  <a16:creationId xmlns:a16="http://schemas.microsoft.com/office/drawing/2014/main" id="{7B13BC1B-8392-84D6-63AF-47A70219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1219" y="3061381"/>
              <a:ext cx="666517" cy="66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EA8E7F-BCD2-C288-811F-72179F065005}"/>
                </a:ext>
              </a:extLst>
            </p:cNvPr>
            <p:cNvSpPr txBox="1"/>
            <p:nvPr/>
          </p:nvSpPr>
          <p:spPr>
            <a:xfrm>
              <a:off x="4377736" y="3392533"/>
              <a:ext cx="1584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플레이타임</a:t>
              </a:r>
              <a:r>
                <a: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: 80</a:t>
              </a:r>
              <a:r>
                <a:rPr lang="ko-KR" altLang="en-US" sz="1400" dirty="0">
                  <a:solidFill>
                    <a:schemeClr val="bg2">
                      <a:lumMod val="5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시간</a:t>
              </a:r>
              <a:endParaRPr lang="en-US" altLang="ko-KR" sz="140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869A40-1859-2DA9-8A57-A377103862F1}"/>
                </a:ext>
              </a:extLst>
            </p:cNvPr>
            <p:cNvSpPr txBox="1"/>
            <p:nvPr/>
          </p:nvSpPr>
          <p:spPr>
            <a:xfrm>
              <a:off x="4377736" y="3088968"/>
              <a:ext cx="13163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스쿼드</a:t>
              </a:r>
              <a:r>
                <a:rPr lang="ko-KR" altLang="en-US" sz="1400" dirty="0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ko-KR" altLang="en-US" sz="1400" dirty="0" err="1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버스터즈</a:t>
              </a:r>
              <a:endParaRPr lang="en-US" altLang="ko-KR" sz="1400" dirty="0"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5A6B01-B204-5E5C-8DA2-A7E2211E0C69}"/>
              </a:ext>
            </a:extLst>
          </p:cNvPr>
          <p:cNvSpPr txBox="1"/>
          <p:nvPr/>
        </p:nvSpPr>
        <p:spPr>
          <a:xfrm>
            <a:off x="603028" y="3977614"/>
            <a:ext cx="3494052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선호하는 게임 스타일</a:t>
            </a:r>
            <a:endParaRPr lang="en-US" altLang="ko-KR" sz="1600" b="1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짧은 시간에 가볍게 즐길 수 있는 게임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자체의 피로도가 적은 게임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개성이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강한 그래픽의 게임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외 플레이 한 게임</a:t>
            </a:r>
            <a:endParaRPr lang="en-US" altLang="ko-KR" sz="1600" b="1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리그오브레전드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1,997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232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스컬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219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마리오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오디세이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277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) 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0CC2D3F-CEEC-07A6-EFFD-8CE6CA7365AF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620B882-98E4-A04D-7EF8-A02910BA9AAB}"/>
              </a:ext>
            </a:extLst>
          </p:cNvPr>
          <p:cNvGrpSpPr/>
          <p:nvPr/>
        </p:nvGrpSpPr>
        <p:grpSpPr>
          <a:xfrm>
            <a:off x="672605" y="1852762"/>
            <a:ext cx="1902753" cy="666517"/>
            <a:chOff x="2417018" y="2075109"/>
            <a:chExt cx="1902753" cy="66651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4107B90-3C9D-8EA2-AA79-A684C67CD3D9}"/>
                </a:ext>
              </a:extLst>
            </p:cNvPr>
            <p:cNvGrpSpPr/>
            <p:nvPr/>
          </p:nvGrpSpPr>
          <p:grpSpPr>
            <a:xfrm>
              <a:off x="3083535" y="2102696"/>
              <a:ext cx="1236236" cy="611342"/>
              <a:chOff x="3111837" y="2117387"/>
              <a:chExt cx="1236236" cy="611342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23AD3A0-7698-4AAA-F8AB-1998965B799E}"/>
                  </a:ext>
                </a:extLst>
              </p:cNvPr>
              <p:cNvSpPr txBox="1"/>
              <p:nvPr/>
            </p:nvSpPr>
            <p:spPr>
              <a:xfrm>
                <a:off x="3111837" y="2420952"/>
                <a:ext cx="12362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344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A44248-6C62-DD73-736D-DDE540B4CC35}"/>
                  </a:ext>
                </a:extLst>
              </p:cNvPr>
              <p:cNvSpPr txBox="1"/>
              <p:nvPr/>
            </p:nvSpPr>
            <p:spPr>
              <a:xfrm>
                <a:off x="3111837" y="2117387"/>
                <a:ext cx="9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PokoPoko</a:t>
                </a:r>
                <a:endParaRPr lang="en-US" altLang="ko-KR" sz="1400" dirty="0"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pic>
          <p:nvPicPr>
            <p:cNvPr id="17" name="그림 16" descr="만화 영화, 토끼, 동물 피규어, 부활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AB03682-1D9B-5EFD-4D05-C169FADC7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2075109"/>
              <a:ext cx="666517" cy="666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286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04C0-E7C3-B08D-C938-CC5D11EE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2E0C9-5B10-5768-FA62-509244B479D7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개발</a:t>
            </a:r>
          </a:p>
        </p:txBody>
      </p:sp>
      <p:pic>
        <p:nvPicPr>
          <p:cNvPr id="54" name="그림 53" descr="텍스트, 컴퓨터, 노트북, 가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EB544A-3EA4-9169-5BCA-ABFAB327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1863950"/>
            <a:ext cx="6355930" cy="364227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6E7CC10-2F82-E721-5B78-E55B5E3B0B5E}"/>
              </a:ext>
            </a:extLst>
          </p:cNvPr>
          <p:cNvSpPr txBox="1"/>
          <p:nvPr/>
        </p:nvSpPr>
        <p:spPr>
          <a:xfrm>
            <a:off x="6793610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542F456-87AD-8C58-CFDF-51C586636A9B}"/>
              </a:ext>
            </a:extLst>
          </p:cNvPr>
          <p:cNvSpPr txBox="1"/>
          <p:nvPr/>
        </p:nvSpPr>
        <p:spPr>
          <a:xfrm>
            <a:off x="6793610" y="4461109"/>
            <a:ext cx="5383612" cy="22758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년 대구글로벌게임센터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글로벌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게임콘텐츠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제작지원사업 선발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2024.04~2024.11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2024.06.05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2024.06.07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 BIC(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부산인디커넥트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루키부문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2024.08.16~2024.08.18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인디크래프트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9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월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g-context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2024.09.07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대구콘텐츠페어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대구글로벌게임센터 소속 전시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2024.10.11~2024.10.12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'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호텔와즈마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(HOTEL WAZUMA)'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공포게임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스토브인디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스팀 출시 및 운영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2024.09~2024.12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2024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지스타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메인부스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계명대 부스 전시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2024.11.14~2024.11.17</a:t>
            </a:r>
          </a:p>
        </p:txBody>
      </p: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2F682E55-5351-020C-3DF6-E5E7B40A33BF}"/>
              </a:ext>
            </a:extLst>
          </p:cNvPr>
          <p:cNvGrpSpPr/>
          <p:nvPr/>
        </p:nvGrpSpPr>
        <p:grpSpPr>
          <a:xfrm>
            <a:off x="7820463" y="3437746"/>
            <a:ext cx="784039" cy="348448"/>
            <a:chOff x="6525255" y="4765656"/>
            <a:chExt cx="1802095" cy="800898"/>
          </a:xfrm>
        </p:grpSpPr>
        <p:pic>
          <p:nvPicPr>
            <p:cNvPr id="1034" name="Picture 10">
              <a:hlinkClick r:id="rId4"/>
              <a:extLst>
                <a:ext uri="{FF2B5EF4-FFF2-40B4-BE49-F238E27FC236}">
                  <a16:creationId xmlns:a16="http://schemas.microsoft.com/office/drawing/2014/main" id="{1D5DBC4E-641F-BFC7-4A6C-7D307FA2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95" y="4812398"/>
              <a:ext cx="754155" cy="75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hlinkClick r:id="rId6"/>
              <a:extLst>
                <a:ext uri="{FF2B5EF4-FFF2-40B4-BE49-F238E27FC236}">
                  <a16:creationId xmlns:a16="http://schemas.microsoft.com/office/drawing/2014/main" id="{88A08D61-02D4-52B7-21A2-CB1776AD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255" y="4765656"/>
              <a:ext cx="800898" cy="80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1C0446-578E-B06F-3A31-2244D1043EA6}"/>
              </a:ext>
            </a:extLst>
          </p:cNvPr>
          <p:cNvSpPr txBox="1"/>
          <p:nvPr/>
        </p:nvSpPr>
        <p:spPr>
          <a:xfrm>
            <a:off x="362465" y="1402660"/>
            <a:ext cx="25366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HOTEL WAZUMA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43D3-DFC2-D668-E61A-B09E8DE054D1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공포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시뮬레이션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1AA67-BD73-D4B4-635C-B2145B3FE6CE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- 6000.0.13f1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DF06E-CBD9-19AE-6547-71A278A85819}"/>
              </a:ext>
            </a:extLst>
          </p:cNvPr>
          <p:cNvSpPr txBox="1"/>
          <p:nvPr/>
        </p:nvSpPr>
        <p:spPr>
          <a:xfrm>
            <a:off x="6793609" y="3136431"/>
            <a:ext cx="37644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4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3)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D35341-032D-88C3-7E97-81CDEA0C7939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나폴리탄 괴담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규칙 괴담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5854EA-2502-9392-5202-3AD7BC60C2F8}"/>
              </a:ext>
            </a:extLst>
          </p:cNvPr>
          <p:cNvSpPr txBox="1"/>
          <p:nvPr/>
        </p:nvSpPr>
        <p:spPr>
          <a:xfrm>
            <a:off x="6793610" y="2493131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D48DD63-2C5D-5C23-556F-40452F8C67F2}"/>
              </a:ext>
            </a:extLst>
          </p:cNvPr>
          <p:cNvSpPr txBox="1"/>
          <p:nvPr/>
        </p:nvSpPr>
        <p:spPr>
          <a:xfrm>
            <a:off x="2757335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2024.02~2024.12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228E6-4C6F-3ACE-7F6B-2F7E6BD59E59}"/>
              </a:ext>
            </a:extLst>
          </p:cNvPr>
          <p:cNvSpPr txBox="1"/>
          <p:nvPr/>
        </p:nvSpPr>
        <p:spPr>
          <a:xfrm>
            <a:off x="6793610" y="3458081"/>
            <a:ext cx="12297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플랫폼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A3FA-5E19-CD69-0357-B3AE3D31392B}"/>
              </a:ext>
            </a:extLst>
          </p:cNvPr>
          <p:cNvSpPr txBox="1"/>
          <p:nvPr/>
        </p:nvSpPr>
        <p:spPr>
          <a:xfrm>
            <a:off x="6793609" y="3779732"/>
            <a:ext cx="31230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수익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총합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1,050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달러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(2025.04.18 </a:t>
            </a:r>
            <a:r>
              <a:rPr lang="ko-KR" altLang="en-US" sz="10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기준</a:t>
            </a:r>
            <a:r>
              <a:rPr lang="en-US" altLang="ko-KR" sz="10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61E1163-379C-5F4F-5213-428908F25A64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69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C715-8299-3964-8149-8EA08A67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62D2F-A0B8-9BC6-2EF9-82102FC8FA77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01469-3E10-092C-289B-28CEC261AFFA}"/>
              </a:ext>
            </a:extLst>
          </p:cNvPr>
          <p:cNvSpPr txBox="1"/>
          <p:nvPr/>
        </p:nvSpPr>
        <p:spPr>
          <a:xfrm>
            <a:off x="271357" y="1140518"/>
            <a:ext cx="307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HOTEL WAZUMA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기여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213D9-372F-9997-DE61-CA48D1791BF4}"/>
              </a:ext>
            </a:extLst>
          </p:cNvPr>
          <p:cNvSpPr txBox="1"/>
          <p:nvPr/>
        </p:nvSpPr>
        <p:spPr>
          <a:xfrm>
            <a:off x="271358" y="1955021"/>
            <a:ext cx="5383612" cy="47640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점프스퀘어 스택 시스템 기획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</a:t>
            </a:r>
            <a:endParaRPr lang="en-US" altLang="ko-KR" sz="16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컨텐츠 기획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리스트 컨텐츠 기획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히든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이벤트 기획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컨텐츠 이동 동선 파악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 일차별 업무와 이상현상 컨텐츠 배치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시나리오</a:t>
            </a:r>
            <a:endParaRPr lang="en-US" altLang="ko-KR" sz="16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스크립트 기획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오프닝 스토리 기획 및 제작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로딩 씬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엔딩 씬 이미지 제작</a:t>
            </a:r>
            <a:b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</a:b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영어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일본어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중국어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간체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/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번체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인도어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로컬라이징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10" name="그림 9" descr="텍스트, 차량, 육상 차량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F26FF6-C0CF-A01E-39E1-D00B1116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1518930"/>
            <a:ext cx="4416726" cy="2293300"/>
          </a:xfrm>
          <a:prstGeom prst="rect">
            <a:avLst/>
          </a:prstGeom>
        </p:spPr>
      </p:pic>
      <p:pic>
        <p:nvPicPr>
          <p:cNvPr id="18" name="그림 17" descr="텍스트, 사람, 의류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ADDB28-A29F-2172-8E07-69E206D2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3966118"/>
            <a:ext cx="4416726" cy="2293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008E16-D1E2-95A8-7F7C-87586EA2A14B}"/>
              </a:ext>
            </a:extLst>
          </p:cNvPr>
          <p:cNvSpPr txBox="1"/>
          <p:nvPr/>
        </p:nvSpPr>
        <p:spPr>
          <a:xfrm>
            <a:off x="8090837" y="6354084"/>
            <a:ext cx="2945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 시나리오 및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인게임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텍스트 작업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4266A-6191-6313-FC01-44DB8A969E07}"/>
              </a:ext>
            </a:extLst>
          </p:cNvPr>
          <p:cNvSpPr txBox="1"/>
          <p:nvPr/>
        </p:nvSpPr>
        <p:spPr>
          <a:xfrm>
            <a:off x="3581057" y="6354084"/>
            <a:ext cx="35378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유튜버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‘</a:t>
            </a:r>
            <a:r>
              <a:rPr lang="en-US" altLang="ko-KR" sz="110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veruyuki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’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님의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히든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이벤트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리액션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쇼츠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영상 링크 </a:t>
            </a:r>
          </a:p>
        </p:txBody>
      </p:sp>
      <p:pic>
        <p:nvPicPr>
          <p:cNvPr id="28" name="그림 27">
            <a:hlinkClick r:id="rId5"/>
            <a:extLst>
              <a:ext uri="{FF2B5EF4-FFF2-40B4-BE49-F238E27FC236}">
                <a16:creationId xmlns:a16="http://schemas.microsoft.com/office/drawing/2014/main" id="{CE192935-B909-86FF-49D5-5917C8FB6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5" y="1518930"/>
            <a:ext cx="2700988" cy="47875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EC5234-7E20-E909-75F3-524E4C58F2B3}"/>
              </a:ext>
            </a:extLst>
          </p:cNvPr>
          <p:cNvSpPr txBox="1"/>
          <p:nvPr/>
        </p:nvSpPr>
        <p:spPr>
          <a:xfrm>
            <a:off x="271358" y="1535932"/>
            <a:ext cx="5383612" cy="4190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기여도 </a:t>
            </a:r>
            <a:r>
              <a:rPr lang="en-US" altLang="ko-KR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60%</a:t>
            </a: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0D425D6-5BEC-18C9-916F-D0675F8E3BD9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13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BFA-9602-657C-97EE-6EA185EE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C0BB5E3-BE77-F240-0743-71611208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1" y="1863949"/>
            <a:ext cx="6346164" cy="363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4DB5-8CA3-A6DB-59D9-5933B4155DC1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개발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732561-22B1-4EBE-6A36-DFC4C4476141}"/>
              </a:ext>
            </a:extLst>
          </p:cNvPr>
          <p:cNvSpPr txBox="1"/>
          <p:nvPr/>
        </p:nvSpPr>
        <p:spPr>
          <a:xfrm>
            <a:off x="6789412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E8FAAC-6053-A6D6-8114-1FF13C121602}"/>
              </a:ext>
            </a:extLst>
          </p:cNvPr>
          <p:cNvSpPr txBox="1"/>
          <p:nvPr/>
        </p:nvSpPr>
        <p:spPr>
          <a:xfrm>
            <a:off x="6789411" y="4461109"/>
            <a:ext cx="5161583" cy="11683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2023.12.14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제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회 실감미디어 혁신공유대학 실감미디어 경진대회 참가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2023.12.29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POLA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구글 플레이 스토어 출시 및 서비스 종료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2024.01.13~2025.01.31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D5389-D864-4759-5823-738C34BA443C}"/>
              </a:ext>
            </a:extLst>
          </p:cNvPr>
          <p:cNvSpPr txBox="1"/>
          <p:nvPr/>
        </p:nvSpPr>
        <p:spPr>
          <a:xfrm>
            <a:off x="372231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POLA</a:t>
            </a:r>
            <a:endParaRPr lang="ko-KR" altLang="en-US" sz="2400" spc="-150" dirty="0"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79DAC5-47EB-3949-7CEF-0561AF66A2BE}"/>
              </a:ext>
            </a:extLst>
          </p:cNvPr>
          <p:cNvSpPr txBox="1"/>
          <p:nvPr/>
        </p:nvSpPr>
        <p:spPr>
          <a:xfrm>
            <a:off x="6792744" y="2489143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073FC3-42E8-92D2-5A3C-4F70640A6A4F}"/>
              </a:ext>
            </a:extLst>
          </p:cNvPr>
          <p:cNvSpPr txBox="1"/>
          <p:nvPr/>
        </p:nvSpPr>
        <p:spPr>
          <a:xfrm>
            <a:off x="6793610" y="3458081"/>
            <a:ext cx="1869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출시 플랫폼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Google Play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172AF-3304-A60F-AF26-6892C33056D8}"/>
              </a:ext>
            </a:extLst>
          </p:cNvPr>
          <p:cNvSpPr txBox="1"/>
          <p:nvPr/>
        </p:nvSpPr>
        <p:spPr>
          <a:xfrm>
            <a:off x="1243684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2023.10~2023.12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91542-EE9B-5272-1D09-61BBD180373D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리듬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BF9C6C-26A5-3926-6E88-B9A53497CB6F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2022.3.10f1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9EF9F4-F6DE-072C-27FC-28A29280A97B}"/>
              </a:ext>
            </a:extLst>
          </p:cNvPr>
          <p:cNvSpPr txBox="1"/>
          <p:nvPr/>
        </p:nvSpPr>
        <p:spPr>
          <a:xfrm>
            <a:off x="6793609" y="3136431"/>
            <a:ext cx="35381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585DF4-F81E-FD5F-B00E-D4CCD3A274EB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폴라로이드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사진관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516E6DA-B4AF-82DD-B703-29117DCFC46F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2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BAAF-CABA-9062-0184-F39FE96B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D1C3DE-F808-99B9-8A76-1342EE9B81E5}"/>
              </a:ext>
            </a:extLst>
          </p:cNvPr>
          <p:cNvSpPr txBox="1"/>
          <p:nvPr/>
        </p:nvSpPr>
        <p:spPr>
          <a:xfrm>
            <a:off x="271358" y="1955021"/>
            <a:ext cx="5383612" cy="4763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판정 시스템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콤보 시스템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랭크 시스템 기획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게임종료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씬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..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등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UI/UX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기획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시스템 기획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 </a:t>
            </a:r>
            <a:r>
              <a:rPr lang="en-US" altLang="ko-KR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- 1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챕터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1~6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노트 기획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제작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별 컨텐츠 기획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사운드</a:t>
            </a:r>
            <a:endParaRPr lang="en-US" altLang="ko-KR" sz="16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 1~6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사운드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배경 사운드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각종 효과음 사운드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그래픽</a:t>
            </a:r>
            <a:endParaRPr lang="en-US" altLang="ko-KR" sz="16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캐릭터 디자인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모델링 기획 및 외주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AI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를 이용한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오브젝트 텍스처 제작</a:t>
            </a:r>
            <a:endParaRPr lang="en-US" altLang="ko-KR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1488-524A-3ADC-F904-34E35DA865A6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14F5A2-2D01-9A86-6BB2-C92CD6C90FDD}"/>
              </a:ext>
            </a:extLst>
          </p:cNvPr>
          <p:cNvSpPr txBox="1"/>
          <p:nvPr/>
        </p:nvSpPr>
        <p:spPr>
          <a:xfrm>
            <a:off x="271358" y="1140518"/>
            <a:ext cx="174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POLA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기여 내용</a:t>
            </a:r>
          </a:p>
        </p:txBody>
      </p:sp>
      <p:sp>
        <p:nvSpPr>
          <p:cNvPr id="13" name="TextBox 28">
            <a:extLst>
              <a:ext uri="{FF2B5EF4-FFF2-40B4-BE49-F238E27FC236}">
                <a16:creationId xmlns:a16="http://schemas.microsoft.com/office/drawing/2014/main" id="{A1326EEE-F232-D87B-30B8-1E11D1E7BBBB}"/>
              </a:ext>
            </a:extLst>
          </p:cNvPr>
          <p:cNvSpPr txBox="1"/>
          <p:nvPr/>
        </p:nvSpPr>
        <p:spPr>
          <a:xfrm>
            <a:off x="8565061" y="6471235"/>
            <a:ext cx="3054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BMS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파일 적용 및 관리를 위한 시스템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Unity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모듈화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9851BA4-C74C-6D3B-A740-35E58B41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685" y="3216368"/>
            <a:ext cx="3070792" cy="3219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FA360D-3440-18EF-2DB4-8CF6D1601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838" y="3216368"/>
            <a:ext cx="3350324" cy="3219898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C5C32373-2D6E-E1AA-39D0-6A791346894D}"/>
              </a:ext>
            </a:extLst>
          </p:cNvPr>
          <p:cNvSpPr txBox="1"/>
          <p:nvPr/>
        </p:nvSpPr>
        <p:spPr>
          <a:xfrm>
            <a:off x="4089684" y="6471235"/>
            <a:ext cx="4012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‘</a:t>
            </a:r>
            <a:r>
              <a:rPr lang="en-US" altLang="ko-KR" sz="110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osu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’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 툴을 통해 제작한 파일을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.csv 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확장자로 변환시킨 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BMS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파일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A0C055-DFCE-2C1C-797E-BF64B28B4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0820" y="1108685"/>
            <a:ext cx="8004614" cy="1802156"/>
          </a:xfrm>
          <a:prstGeom prst="rect">
            <a:avLst/>
          </a:prstGeom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C599890E-8E78-E57B-6926-E87F52171780}"/>
              </a:ext>
            </a:extLst>
          </p:cNvPr>
          <p:cNvSpPr txBox="1"/>
          <p:nvPr/>
        </p:nvSpPr>
        <p:spPr>
          <a:xfrm>
            <a:off x="6194056" y="2910841"/>
            <a:ext cx="35381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스테이지 구성요소 기획 및 데이터 테이블 작성</a:t>
            </a:r>
            <a:r>
              <a:rPr lang="en-US" altLang="ko-KR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,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인게임</a:t>
            </a:r>
            <a:r>
              <a:rPr lang="ko-KR" altLang="en-US" sz="110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적용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702BD6-C07E-4C19-8563-C24E8479B398}"/>
              </a:ext>
            </a:extLst>
          </p:cNvPr>
          <p:cNvSpPr txBox="1"/>
          <p:nvPr/>
        </p:nvSpPr>
        <p:spPr>
          <a:xfrm>
            <a:off x="271358" y="1535932"/>
            <a:ext cx="5383612" cy="4190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기여도 </a:t>
            </a:r>
            <a:r>
              <a:rPr lang="en-US" altLang="ko-KR" sz="16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80%</a:t>
            </a:r>
            <a:r>
              <a:rPr lang="ko-KR" altLang="en-US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3D1181-A493-5456-2AB7-53D21E9B69D0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19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5C860-56B0-1E07-4BAA-BCF18F2A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FC20F-D4BA-5B8E-9B5A-D39E504BCB71}"/>
              </a:ext>
            </a:extLst>
          </p:cNvPr>
          <p:cNvSpPr txBox="1"/>
          <p:nvPr/>
        </p:nvSpPr>
        <p:spPr>
          <a:xfrm>
            <a:off x="271358" y="464240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기타 게임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86FB7E-A151-5800-27A7-007443A9D8F4}"/>
              </a:ext>
            </a:extLst>
          </p:cNvPr>
          <p:cNvCxnSpPr>
            <a:cxnSpLocks/>
          </p:cNvCxnSpPr>
          <p:nvPr/>
        </p:nvCxnSpPr>
        <p:spPr>
          <a:xfrm>
            <a:off x="6077963" y="1059180"/>
            <a:ext cx="0" cy="566166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F2AEB6-BBFC-43F1-0006-04336BE86E57}"/>
              </a:ext>
            </a:extLst>
          </p:cNvPr>
          <p:cNvSpPr txBox="1"/>
          <p:nvPr/>
        </p:nvSpPr>
        <p:spPr>
          <a:xfrm>
            <a:off x="577503" y="4439233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캐슬 디펜스</a:t>
            </a:r>
            <a:endParaRPr lang="ko-KR" altLang="en-US" sz="2400" spc="-150" dirty="0"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A5954-C800-4CD9-159C-ACF9D67B6CD0}"/>
              </a:ext>
            </a:extLst>
          </p:cNvPr>
          <p:cNvSpPr txBox="1"/>
          <p:nvPr/>
        </p:nvSpPr>
        <p:spPr>
          <a:xfrm>
            <a:off x="577502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VR,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디펜스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슈팅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155C1-2BDB-BDC8-5B8B-27D76B7E1DCD}"/>
              </a:ext>
            </a:extLst>
          </p:cNvPr>
          <p:cNvSpPr txBox="1"/>
          <p:nvPr/>
        </p:nvSpPr>
        <p:spPr>
          <a:xfrm>
            <a:off x="577502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B29B6-56AA-4758-8620-9F40CDE78038}"/>
              </a:ext>
            </a:extLst>
          </p:cNvPr>
          <p:cNvSpPr txBox="1"/>
          <p:nvPr/>
        </p:nvSpPr>
        <p:spPr>
          <a:xfrm>
            <a:off x="577502" y="6162183"/>
            <a:ext cx="41300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3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8A428-29ED-F526-E0EE-8D169ABC30EA}"/>
              </a:ext>
            </a:extLst>
          </p:cNvPr>
          <p:cNvSpPr txBox="1"/>
          <p:nvPr/>
        </p:nvSpPr>
        <p:spPr>
          <a:xfrm>
            <a:off x="577502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중세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마법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판타지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1C07E-2EB7-8804-082E-2405BEFC066D}"/>
              </a:ext>
            </a:extLst>
          </p:cNvPr>
          <p:cNvSpPr txBox="1"/>
          <p:nvPr/>
        </p:nvSpPr>
        <p:spPr>
          <a:xfrm>
            <a:off x="577502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37434-3154-C4E3-FB16-29517F0D330B}"/>
              </a:ext>
            </a:extLst>
          </p:cNvPr>
          <p:cNvSpPr txBox="1"/>
          <p:nvPr/>
        </p:nvSpPr>
        <p:spPr>
          <a:xfrm>
            <a:off x="6359191" y="4439233"/>
            <a:ext cx="18289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컬러</a:t>
            </a:r>
            <a:r>
              <a:rPr lang="en-US" altLang="ko-KR" sz="2400" spc="-150" dirty="0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150" dirty="0" err="1"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디텍티브</a:t>
            </a:r>
            <a:endParaRPr lang="ko-KR" altLang="en-US" sz="2400" spc="-150" dirty="0"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997478-397C-863C-53B2-583AC5BBDE9B}"/>
              </a:ext>
            </a:extLst>
          </p:cNvPr>
          <p:cNvSpPr txBox="1"/>
          <p:nvPr/>
        </p:nvSpPr>
        <p:spPr>
          <a:xfrm>
            <a:off x="6359190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플랫포머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아케이드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F06B28-9395-ABAA-B4B0-04AAF167FE7E}"/>
              </a:ext>
            </a:extLst>
          </p:cNvPr>
          <p:cNvSpPr txBox="1"/>
          <p:nvPr/>
        </p:nvSpPr>
        <p:spPr>
          <a:xfrm>
            <a:off x="6359190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D7A6B1-C6DC-1BB4-B71D-1E6E9E4CE261}"/>
              </a:ext>
            </a:extLst>
          </p:cNvPr>
          <p:cNvSpPr txBox="1"/>
          <p:nvPr/>
        </p:nvSpPr>
        <p:spPr>
          <a:xfrm>
            <a:off x="6359190" y="6162183"/>
            <a:ext cx="35389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1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585641-4D21-EA5D-B728-D09BB486E26D}"/>
              </a:ext>
            </a:extLst>
          </p:cNvPr>
          <p:cNvSpPr txBox="1"/>
          <p:nvPr/>
        </p:nvSpPr>
        <p:spPr>
          <a:xfrm>
            <a:off x="6359190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물감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93954-D3E6-9E13-3B6B-F6E36FB18671}"/>
              </a:ext>
            </a:extLst>
          </p:cNvPr>
          <p:cNvSpPr txBox="1"/>
          <p:nvPr/>
        </p:nvSpPr>
        <p:spPr>
          <a:xfrm>
            <a:off x="6359190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B51C52F-D05D-8F69-ED51-80C44DED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91" y="1278474"/>
            <a:ext cx="5219232" cy="3006869"/>
          </a:xfrm>
          <a:prstGeom prst="rect">
            <a:avLst/>
          </a:prstGeom>
        </p:spPr>
      </p:pic>
      <p:pic>
        <p:nvPicPr>
          <p:cNvPr id="57" name="그림 56" descr="PC 게임, 전략 비디오 게임, 비디오 게임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51E60C-8101-2B4C-B4CA-A3917A4F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503" y="1279069"/>
            <a:ext cx="5219231" cy="29988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56A09A7-732F-8C05-9812-0E92837C09AF}"/>
              </a:ext>
            </a:extLst>
          </p:cNvPr>
          <p:cNvSpPr txBox="1"/>
          <p:nvPr/>
        </p:nvSpPr>
        <p:spPr>
          <a:xfrm>
            <a:off x="2020025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2022.10~2022.12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A36E78-9A10-2DE8-8AC5-EEAB4FCFB405}"/>
              </a:ext>
            </a:extLst>
          </p:cNvPr>
          <p:cNvSpPr txBox="1"/>
          <p:nvPr/>
        </p:nvSpPr>
        <p:spPr>
          <a:xfrm>
            <a:off x="8088526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5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2022.04~2022.06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ABE470-3B2C-3871-13FA-777DEB8DA7D3}"/>
              </a:ext>
            </a:extLst>
          </p:cNvPr>
          <p:cNvSpPr txBox="1"/>
          <p:nvPr/>
        </p:nvSpPr>
        <p:spPr>
          <a:xfrm>
            <a:off x="3438897" y="4909800"/>
            <a:ext cx="2625404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기여내용</a:t>
            </a:r>
            <a:endParaRPr lang="en-US" altLang="ko-KR" sz="14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프로젝트 팀장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(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일정 관리 및 총괄 기획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오큘러스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퀘스트 좌표축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디폴트값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세팅 개발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- 3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몬스터 레벨디자인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NevMesh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설정 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기본공격 구현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맵 디자인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59D99A-90B7-C598-E802-A43A5E315C8B}"/>
              </a:ext>
            </a:extLst>
          </p:cNvPr>
          <p:cNvSpPr txBox="1"/>
          <p:nvPr/>
        </p:nvSpPr>
        <p:spPr>
          <a:xfrm>
            <a:off x="9508102" y="4871327"/>
            <a:ext cx="2818541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기여내용</a:t>
            </a:r>
            <a:endParaRPr lang="en-US" altLang="ko-KR" sz="14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869AA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그래픽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애니메이션 세팅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튜토리얼 및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레벨디자인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공격 및 조작 개발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AI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및 몬스터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스텟값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설정 및 개발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 / UX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개발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chemeClr val="bg2">
                    <a:lumMod val="50000"/>
                  </a:schemeClr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사운드 전체 디자인</a:t>
            </a:r>
            <a:endParaRPr lang="en-US" altLang="ko-KR" sz="1200" spc="-150" dirty="0">
              <a:solidFill>
                <a:schemeClr val="bg2">
                  <a:lumMod val="50000"/>
                </a:schemeClr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5F35F-6DD5-8EBC-D46F-E67744AE205B}"/>
              </a:ext>
            </a:extLst>
          </p:cNvPr>
          <p:cNvSpPr txBox="1"/>
          <p:nvPr/>
        </p:nvSpPr>
        <p:spPr>
          <a:xfrm>
            <a:off x="3439601" y="4600463"/>
            <a:ext cx="1551520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기여도 </a:t>
            </a:r>
            <a:r>
              <a:rPr lang="en-US" altLang="ko-KR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80%</a:t>
            </a:r>
            <a:r>
              <a:rPr lang="ko-KR" altLang="en-US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2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B88D76-449D-4769-85CE-B839A6432D71}"/>
              </a:ext>
            </a:extLst>
          </p:cNvPr>
          <p:cNvSpPr txBox="1"/>
          <p:nvPr/>
        </p:nvSpPr>
        <p:spPr>
          <a:xfrm>
            <a:off x="9508102" y="4600463"/>
            <a:ext cx="1551520" cy="378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기여도 </a:t>
            </a:r>
            <a:r>
              <a:rPr lang="en-US" altLang="ko-KR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100%</a:t>
            </a:r>
            <a:r>
              <a:rPr lang="ko-KR" altLang="en-US" sz="14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200" spc="-150" dirty="0"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C8BB820-88C7-FE19-A9F5-A77789DF8711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27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921</Words>
  <Application>Microsoft Office PowerPoint</Application>
  <PresentationFormat>와이드스크린</PresentationFormat>
  <Paragraphs>196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Arial</vt:lpstr>
      <vt:lpstr>맑은 고딕</vt:lpstr>
      <vt:lpstr>Noto Sans KR ExtraBold</vt:lpstr>
      <vt:lpstr>Pretendard Variable Medium</vt:lpstr>
      <vt:lpstr>Noto Sans CJK KR Bold</vt:lpstr>
      <vt:lpstr>Pretendard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94</cp:revision>
  <dcterms:created xsi:type="dcterms:W3CDTF">2025-03-14T08:56:19Z</dcterms:created>
  <dcterms:modified xsi:type="dcterms:W3CDTF">2025-05-14T07:28:05Z</dcterms:modified>
</cp:coreProperties>
</file>